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3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Derepente, explosion de frontend!</a:t>
            </a:r>
            <a:br>
              <a:rPr lang="es" sz="1100"/>
            </a:br>
            <a:r>
              <a:rPr lang="es" sz="1100"/>
              <a:t>HTML, empezamos a entregar informacion SAAS.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Todo el mundo quiere tener su app mobile.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Empezando a lidiar con IOT.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JSON, REST API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Cómodo para startups, para apps nuevas, realmente lo que se tiene es algo como esto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Considerando el crecimiento, en algun momento alguien dirá:</a:t>
            </a:r>
            <a:br>
              <a:rPr lang="es" sz="1100"/>
            </a:br>
            <a:r>
              <a:rPr lang="es" sz="1100"/>
              <a:t>Levantemos un backend mobile (REST) (</a:t>
            </a:r>
            <a:r>
              <a:rPr b="1" lang="es" sz="1100"/>
              <a:t>porque ventajas</a:t>
            </a:r>
            <a:r>
              <a:rPr lang="es" sz="1100"/>
              <a:t>)</a:t>
            </a:r>
            <a:br>
              <a:rPr lang="es" sz="1100"/>
            </a:br>
            <a:br>
              <a:rPr lang="es" sz="1100"/>
            </a:br>
            <a:r>
              <a:rPr lang="es" sz="1100"/>
              <a:t>Pero es problematico, porque asume que solo tienes data nueva.</a:t>
            </a:r>
            <a:br>
              <a:rPr lang="es" sz="1100"/>
            </a:br>
            <a:r>
              <a:rPr lang="es" sz="1100"/>
              <a:t>Es mucho mas complejo con data, y relaciones existentes previas, y etc.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Hay un par de cosas que nos llevaron a esto.</a:t>
            </a:r>
            <a:br>
              <a:rPr lang="es" sz="1100"/>
            </a:br>
            <a:r>
              <a:rPr lang="es" sz="1100"/>
              <a:t>MONGODB, por ejemplo, en MongoHQ y empezar a usarlo en nuestro backend.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O cuando se usa S3, o cuando se usa cualquier API de un SAAS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Derepente, explosion de frontend!</a:t>
            </a:r>
            <a:br>
              <a:rPr lang="es" sz="1100"/>
            </a:br>
            <a:r>
              <a:rPr lang="es" sz="1100"/>
              <a:t>HTML, empezamos a entregar informacion SAAS.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Todo el mundo quiere tener su app mobile.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Empezando a lidiar con IOT.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JSON, REST API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Cómodo para startups, para apps nuevas, realmente lo que se tiene es algo como esto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Swagger: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Pauqete de documentacion de API.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Usa un lenguaje de descripcion. que se interpreta para generar tus apis automaticamente.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s" sz="1100"/>
              <a:t>Y poder hacer testing automatizado, pruebas, ETC</a:t>
            </a:r>
          </a:p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s"/>
              <a:t>El mundo esta cambiando, el frontend esta cambiando.</a:t>
            </a:r>
          </a:p>
          <a:p>
            <a:pPr rtl="0">
              <a:spcBef>
                <a:spcPts val="0"/>
              </a:spcBef>
              <a:buNone/>
            </a:pPr>
            <a:r>
              <a:rPr lang="es"/>
              <a:t>Ya no se construye una app mobile, se construye una app independiente, que trae i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image" Target="../media/image12.png"/><Relationship Id="rId9" Type="http://schemas.openxmlformats.org/officeDocument/2006/relationships/image" Target="../media/image16.png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07.png"/><Relationship Id="rId3" Type="http://schemas.openxmlformats.org/officeDocument/2006/relationships/image" Target="../media/image11.png"/><Relationship Id="rId9" Type="http://schemas.openxmlformats.org/officeDocument/2006/relationships/image" Target="../media/image16.png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8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2.png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image" Target="../media/image12.png"/><Relationship Id="rId9" Type="http://schemas.openxmlformats.org/officeDocument/2006/relationships/image" Target="../media/image16.png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07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05.png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00.png"/><Relationship Id="rId3" Type="http://schemas.openxmlformats.org/officeDocument/2006/relationships/hyperlink" Target="http://docs.mongodb.org/manual/installation/" TargetMode="Externa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Relationship Id="rId3" Type="http://schemas.openxmlformats.org/officeDocument/2006/relationships/image" Target="../media/image21.png"/><Relationship Id="rId6" Type="http://schemas.openxmlformats.org/officeDocument/2006/relationships/image" Target="../media/image29.png"/><Relationship Id="rId5" Type="http://schemas.openxmlformats.org/officeDocument/2006/relationships/image" Target="../media/image26.jpg"/><Relationship Id="rId7" Type="http://schemas.openxmlformats.org/officeDocument/2006/relationships/image" Target="../media/image02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3" Type="http://schemas.openxmlformats.org/officeDocument/2006/relationships/image" Target="../media/image37.jpg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8" Type="http://schemas.openxmlformats.org/officeDocument/2006/relationships/image" Target="../media/image34.png"/><Relationship Id="rId7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3" Type="http://schemas.openxmlformats.org/officeDocument/2006/relationships/hyperlink" Target="http://www.mongodb.com/what-is-mongodb" TargetMode="Externa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Relationship Id="rId3" Type="http://schemas.openxmlformats.org/officeDocument/2006/relationships/image" Target="../media/image48.jpg"/><Relationship Id="rId6" Type="http://schemas.openxmlformats.org/officeDocument/2006/relationships/image" Target="../media/image35.jpg"/><Relationship Id="rId5" Type="http://schemas.openxmlformats.org/officeDocument/2006/relationships/image" Target="../media/image32.jpg"/><Relationship Id="rId8" Type="http://schemas.openxmlformats.org/officeDocument/2006/relationships/image" Target="../media/image40.jpg"/><Relationship Id="rId7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1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Relationship Id="rId3" Type="http://schemas.openxmlformats.org/officeDocument/2006/relationships/image" Target="../media/image38.jpg"/><Relationship Id="rId6" Type="http://schemas.openxmlformats.org/officeDocument/2006/relationships/image" Target="../media/image46.jpg"/><Relationship Id="rId5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44.jpg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47.gif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Relationship Id="rId3" Type="http://schemas.openxmlformats.org/officeDocument/2006/relationships/image" Target="../media/image06.png"/><Relationship Id="rId5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09.png"/><Relationship Id="rId3" Type="http://schemas.openxmlformats.org/officeDocument/2006/relationships/image" Target="../media/image08.png"/><Relationship Id="rId6" Type="http://schemas.openxmlformats.org/officeDocument/2006/relationships/image" Target="../media/image03.jpg"/><Relationship Id="rId5" Type="http://schemas.openxmlformats.org/officeDocument/2006/relationships/image" Target="../media/image04.png"/><Relationship Id="rId8" Type="http://schemas.openxmlformats.org/officeDocument/2006/relationships/image" Target="../media/image02.png"/><Relationship Id="rId7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07.png"/><Relationship Id="rId6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subTitle"/>
          </p:nvPr>
        </p:nvSpPr>
        <p:spPr>
          <a:xfrm>
            <a:off x="685800" y="291129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¿Por qué? Porque nos gusta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3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Shape 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487" y="1350220"/>
            <a:ext cx="4833024" cy="1561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050" y="1723796"/>
            <a:ext cx="1401450" cy="14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625" y="103900"/>
            <a:ext cx="919050" cy="7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4000" y="1180937"/>
            <a:ext cx="707150" cy="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5100" y="2588487"/>
            <a:ext cx="824949" cy="8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225" y="1102987"/>
            <a:ext cx="1232949" cy="12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8500" y="679787"/>
            <a:ext cx="1232949" cy="12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6875" y="2667173"/>
            <a:ext cx="1353975" cy="15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7097350" y="4243200"/>
            <a:ext cx="579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s" sz="1800"/>
              <a:t>IOT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8125" y="3821674"/>
            <a:ext cx="838059" cy="5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7846675" y="3451775"/>
            <a:ext cx="1021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Mobile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7945075" y="1888087"/>
            <a:ext cx="825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SaaS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968050" y="811050"/>
            <a:ext cx="838199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HTML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791475" y="3233262"/>
            <a:ext cx="990599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1" lang="es" sz="1800"/>
              <a:t>API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Server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142337" y="2485425"/>
            <a:ext cx="1154999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DATA</a:t>
            </a:r>
          </a:p>
        </p:txBody>
      </p:sp>
      <p:sp>
        <p:nvSpPr>
          <p:cNvPr id="110" name="Shape 110"/>
          <p:cNvSpPr/>
          <p:nvPr/>
        </p:nvSpPr>
        <p:spPr>
          <a:xfrm>
            <a:off x="5465550" y="2256075"/>
            <a:ext cx="12330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5718600" y="2473425"/>
            <a:ext cx="726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JSON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88472"/>
            <a:ext cx="9144000" cy="685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37" y="0"/>
            <a:ext cx="707150" cy="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676" y="1383478"/>
            <a:ext cx="619627" cy="61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471" y="109377"/>
            <a:ext cx="1526449" cy="15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681" y="1178148"/>
            <a:ext cx="619627" cy="61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8575" y="109373"/>
            <a:ext cx="1898874" cy="14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631" y="3485173"/>
            <a:ext cx="794452" cy="88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5062937" y="764150"/>
            <a:ext cx="726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HTML</a:t>
            </a:r>
          </a:p>
        </p:txBody>
      </p:sp>
      <p:sp>
        <p:nvSpPr>
          <p:cNvPr id="128" name="Shape 128"/>
          <p:cNvSpPr/>
          <p:nvPr/>
        </p:nvSpPr>
        <p:spPr>
          <a:xfrm>
            <a:off x="4809887" y="591450"/>
            <a:ext cx="12330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148" y="1788848"/>
            <a:ext cx="981100" cy="9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050" y="2983462"/>
            <a:ext cx="795724" cy="7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 rot="-1230568">
            <a:off x="4526705" y="1531215"/>
            <a:ext cx="1425667" cy="31271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/>
        </p:nvSpPr>
        <p:spPr>
          <a:xfrm rot="-1282023">
            <a:off x="4858207" y="1648760"/>
            <a:ext cx="1366849" cy="413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SOAP/WSDL</a:t>
            </a:r>
          </a:p>
        </p:txBody>
      </p:sp>
      <p:sp>
        <p:nvSpPr>
          <p:cNvPr id="133" name="Shape 133"/>
          <p:cNvSpPr txBox="1"/>
          <p:nvPr/>
        </p:nvSpPr>
        <p:spPr>
          <a:xfrm rot="-1996">
            <a:off x="4829874" y="2807337"/>
            <a:ext cx="1032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PSEUDO REST</a:t>
            </a:r>
          </a:p>
        </p:txBody>
      </p:sp>
      <p:sp>
        <p:nvSpPr>
          <p:cNvPr id="134" name="Shape 134"/>
          <p:cNvSpPr/>
          <p:nvPr/>
        </p:nvSpPr>
        <p:spPr>
          <a:xfrm rot="-2169">
            <a:off x="4526609" y="3342465"/>
            <a:ext cx="14259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 rot="-2275264">
            <a:off x="4241691" y="2277247"/>
            <a:ext cx="2485618" cy="3130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42900" y="3863050"/>
            <a:ext cx="824949" cy="8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5300" y="4015450"/>
            <a:ext cx="824949" cy="8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998" y="4019454"/>
            <a:ext cx="794452" cy="88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450" y="3934052"/>
            <a:ext cx="794452" cy="88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5" y="378222"/>
            <a:ext cx="739368" cy="73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303" y="2378005"/>
            <a:ext cx="843621" cy="84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74" y="2216004"/>
            <a:ext cx="683127" cy="75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3" y="2530325"/>
            <a:ext cx="635762" cy="63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 rot="843617">
            <a:off x="4509121" y="2326074"/>
            <a:ext cx="2600612" cy="3126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525" y="3992687"/>
            <a:ext cx="795724" cy="7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 rot="-2169">
            <a:off x="4526609" y="4218265"/>
            <a:ext cx="14259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 rot="-1996">
            <a:off x="2691575" y="4253112"/>
            <a:ext cx="1032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>
                <a:solidFill>
                  <a:schemeClr val="dk1"/>
                </a:solidFill>
              </a:rPr>
              <a:t>Backend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s"/>
              <a:t>Mobile</a:t>
            </a:r>
          </a:p>
        </p:txBody>
      </p:sp>
      <p:sp>
        <p:nvSpPr>
          <p:cNvPr id="148" name="Shape 148"/>
          <p:cNvSpPr txBox="1"/>
          <p:nvPr/>
        </p:nvSpPr>
        <p:spPr>
          <a:xfrm rot="-1996">
            <a:off x="4819599" y="4553487"/>
            <a:ext cx="1032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REST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9400" y="3221661"/>
            <a:ext cx="838059" cy="5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42900" y="3339261"/>
            <a:ext cx="838059" cy="5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175" y="-2"/>
            <a:ext cx="620296" cy="62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 rot="-1855">
            <a:off x="4357334" y="175889"/>
            <a:ext cx="1111500" cy="243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 rot="-2561">
            <a:off x="4472874" y="297257"/>
            <a:ext cx="8052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REST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6775" y="980850"/>
            <a:ext cx="2630400" cy="235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Powered by </a:t>
            </a:r>
            <a:r>
              <a:rPr b="1"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practicante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3256800" y="980850"/>
            <a:ext cx="2630400" cy="23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Powered by </a:t>
            </a:r>
            <a:r>
              <a:rPr b="1"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&lt;Tecnología actual&gt;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6206824" y="980850"/>
            <a:ext cx="2504700" cy="235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Powered by </a:t>
            </a:r>
            <a:r>
              <a:rPr b="1" lang="es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LoopBack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12" y="2784650"/>
            <a:ext cx="1793724" cy="12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214" y="3258468"/>
            <a:ext cx="1583137" cy="78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1875" y="3698750"/>
            <a:ext cx="1170299" cy="7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4400" y="2571750"/>
            <a:ext cx="1249550" cy="16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1592700" y="1850250"/>
            <a:ext cx="5958599" cy="14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APIs?</a:t>
            </a:r>
            <a:br>
              <a:rPr b="1"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s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lang="es">
                <a:solidFill>
                  <a:srgbClr val="999999"/>
                </a:solidFill>
              </a:rPr>
              <a:t>Application Programming Interface</a:t>
            </a:r>
            <a:r>
              <a:rPr lang="es">
                <a:solidFill>
                  <a:srgbClr val="999999"/>
                </a:solidFill>
              </a:rPr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050" y="1723796"/>
            <a:ext cx="1401450" cy="14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625" y="103900"/>
            <a:ext cx="919050" cy="7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4000" y="1180937"/>
            <a:ext cx="707150" cy="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5100" y="2588487"/>
            <a:ext cx="824949" cy="8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225" y="1102987"/>
            <a:ext cx="1232949" cy="12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8500" y="679787"/>
            <a:ext cx="1232949" cy="12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6875" y="2667173"/>
            <a:ext cx="1353975" cy="15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7097350" y="4243200"/>
            <a:ext cx="579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IOT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8125" y="3821674"/>
            <a:ext cx="838059" cy="5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7846675" y="3451775"/>
            <a:ext cx="1021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Mobile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7945075" y="1888087"/>
            <a:ext cx="825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SaaS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6968050" y="811050"/>
            <a:ext cx="838199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HTML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791475" y="3233262"/>
            <a:ext cx="990599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API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Server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142337" y="2485425"/>
            <a:ext cx="1154999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DATA</a:t>
            </a:r>
          </a:p>
        </p:txBody>
      </p:sp>
      <p:sp>
        <p:nvSpPr>
          <p:cNvPr id="188" name="Shape 188"/>
          <p:cNvSpPr/>
          <p:nvPr/>
        </p:nvSpPr>
        <p:spPr>
          <a:xfrm>
            <a:off x="5465550" y="2256075"/>
            <a:ext cx="12330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5718600" y="2473425"/>
            <a:ext cx="726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JSON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0" y="349250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>
                <a:solidFill>
                  <a:srgbClr val="434343"/>
                </a:solidFill>
              </a:rPr>
              <a:t>APIs son siempre las mismas**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2652300" y="1116350"/>
            <a:ext cx="3839400" cy="378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DELETE</a:t>
            </a:r>
            <a:r>
              <a:rPr b="1" lang="es" sz="2000">
                <a:solidFill>
                  <a:srgbClr val="434343"/>
                </a:solidFill>
              </a:rPr>
              <a:t> 	/usuarios/id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GET</a:t>
            </a:r>
            <a:r>
              <a:rPr b="1" lang="es" sz="2000">
                <a:solidFill>
                  <a:srgbClr val="434343"/>
                </a:solidFill>
              </a:rPr>
              <a:t> 		/usuarios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GET</a:t>
            </a:r>
            <a:r>
              <a:rPr b="1" lang="es" sz="2000">
                <a:solidFill>
                  <a:srgbClr val="434343"/>
                </a:solidFill>
              </a:rPr>
              <a:t> 		/usuarios/id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GET</a:t>
            </a:r>
            <a:r>
              <a:rPr b="1" lang="es" sz="2000">
                <a:solidFill>
                  <a:srgbClr val="434343"/>
                </a:solidFill>
              </a:rPr>
              <a:t> 		/usuarios/id/count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GET</a:t>
            </a:r>
            <a:r>
              <a:rPr b="1" lang="es" sz="2000">
                <a:solidFill>
                  <a:srgbClr val="434343"/>
                </a:solidFill>
              </a:rPr>
              <a:t> 		/usuarios/id/exist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POST</a:t>
            </a:r>
            <a:r>
              <a:rPr b="1" lang="es" sz="2000">
                <a:solidFill>
                  <a:srgbClr val="434343"/>
                </a:solidFill>
              </a:rPr>
              <a:t> 		/usuarios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s" sz="2000">
                <a:solidFill>
                  <a:srgbClr val="FFFFFF"/>
                </a:solidFill>
              </a:rPr>
              <a:t>PUT</a:t>
            </a:r>
            <a:r>
              <a:rPr b="1" lang="es" sz="2000">
                <a:solidFill>
                  <a:srgbClr val="434343"/>
                </a:solidFill>
              </a:rPr>
              <a:t> 		/usuarios/id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" sz="2000">
                <a:solidFill>
                  <a:srgbClr val="FFFFFF"/>
                </a:solidFill>
              </a:rPr>
              <a:t>PUT</a:t>
            </a:r>
            <a:r>
              <a:rPr b="1" lang="es" sz="2000">
                <a:solidFill>
                  <a:srgbClr val="434343"/>
                </a:solidFill>
              </a:rPr>
              <a:t> 		/usuarios</a:t>
            </a:r>
          </a:p>
        </p:txBody>
      </p:sp>
      <p:sp>
        <p:nvSpPr>
          <p:cNvPr id="196" name="Shape 196"/>
          <p:cNvSpPr txBox="1"/>
          <p:nvPr>
            <p:ph idx="2" type="title"/>
          </p:nvPr>
        </p:nvSpPr>
        <p:spPr>
          <a:xfrm>
            <a:off x="6941550" y="3587500"/>
            <a:ext cx="1798199" cy="1078800"/>
          </a:xfrm>
          <a:prstGeom prst="rect">
            <a:avLst/>
          </a:prstGeom>
          <a:noFill/>
          <a:ln cap="flat" w="28575">
            <a:solidFill>
              <a:srgbClr val="B7B7B7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000">
                <a:solidFill>
                  <a:srgbClr val="434343"/>
                </a:solidFill>
              </a:rPr>
              <a:t>**No siempre son las mismas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50" y="1028700"/>
            <a:ext cx="35623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887" y="1028700"/>
            <a:ext cx="31527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75" y="1598051"/>
            <a:ext cx="1509600" cy="194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6742" y="1934850"/>
            <a:ext cx="1509599" cy="12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0" y="213582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¿Quién lo usa?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subTitle"/>
          </p:nvPr>
        </p:nvSpPr>
        <p:spPr>
          <a:xfrm>
            <a:off x="211075" y="-7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e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Ingredientes:</a:t>
            </a:r>
          </a:p>
        </p:txBody>
      </p:sp>
      <p:sp>
        <p:nvSpPr>
          <p:cNvPr id="37" name="Shape 37"/>
          <p:cNvSpPr txBox="1"/>
          <p:nvPr>
            <p:ph idx="2" type="subTitle"/>
          </p:nvPr>
        </p:nvSpPr>
        <p:spPr>
          <a:xfrm>
            <a:off x="514550" y="1626725"/>
            <a:ext cx="55866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taza </a:t>
            </a:r>
            <a:r>
              <a:rPr b="1"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WI-FI: </a:t>
            </a:r>
          </a:p>
          <a:p>
            <a:pPr indent="-317500" lvl="1" marL="91440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○"/>
            </a:pPr>
            <a:r>
              <a:rPr b="1" lang="e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IFCHILE-SECTORSUR</a:t>
            </a:r>
          </a:p>
          <a:p>
            <a:pPr indent="-317500" lvl="1" marL="91440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○"/>
            </a:pPr>
            <a:r>
              <a:rPr b="1" lang="es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NuevoIFchile</a:t>
            </a:r>
          </a:p>
          <a:p>
            <a:pPr indent="-342900" lvl="0" marL="45720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b="1"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(recién exprimido)</a:t>
            </a:r>
          </a:p>
          <a:p>
            <a:pPr indent="-317500" lvl="1" marL="91440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○"/>
            </a:pPr>
            <a:r>
              <a:rPr b="1" lang="es" sz="1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http://docs.mongodb.org/manual/installation/</a:t>
            </a:r>
          </a:p>
        </p:txBody>
      </p:sp>
      <p:sp>
        <p:nvSpPr>
          <p:cNvPr id="38" name="Shape 38"/>
          <p:cNvSpPr txBox="1"/>
          <p:nvPr/>
        </p:nvSpPr>
        <p:spPr>
          <a:xfrm>
            <a:off x="5019475" y="1626725"/>
            <a:ext cx="345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1500"/>
              </a:spcBef>
              <a:buClr>
                <a:srgbClr val="434343"/>
              </a:buClr>
              <a:buSzPct val="100000"/>
              <a:buFont typeface="Roboto"/>
              <a:buChar char="●"/>
            </a:pP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 cdta</a:t>
            </a:r>
            <a:r>
              <a:rPr b="1"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NodeJS</a:t>
            </a: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instalado</a:t>
            </a:r>
          </a:p>
          <a:p>
            <a:pPr indent="-342900" lvl="0" marL="457200" rtl="0">
              <a:lnSpc>
                <a:spcPct val="200000"/>
              </a:lnSpc>
              <a:spcBef>
                <a:spcPts val="1500"/>
              </a:spcBef>
              <a:buClr>
                <a:srgbClr val="434343"/>
              </a:buClr>
              <a:buSzPct val="100000"/>
              <a:buFont typeface="Roboto"/>
              <a:buChar char="●"/>
            </a:pPr>
            <a:r>
              <a:rPr b="1"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“npm install -g strongloop” </a:t>
            </a:r>
            <a:r>
              <a:rPr lang="e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gusto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417" y="-6"/>
            <a:ext cx="1905299" cy="15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00" y="1941935"/>
            <a:ext cx="2725199" cy="9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975" y="2289350"/>
            <a:ext cx="3408905" cy="85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7275" y="3460204"/>
            <a:ext cx="1223223" cy="118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250" y="3623301"/>
            <a:ext cx="2823450" cy="8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7521" y="711319"/>
            <a:ext cx="3408900" cy="110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921" y="0"/>
            <a:ext cx="41201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849447" y="1037550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npm install -g strongloop</a:t>
            </a:r>
          </a:p>
        </p:txBody>
      </p:sp>
      <p:sp>
        <p:nvSpPr>
          <p:cNvPr id="233" name="Shape 233"/>
          <p:cNvSpPr txBox="1"/>
          <p:nvPr>
            <p:ph idx="2" type="title"/>
          </p:nvPr>
        </p:nvSpPr>
        <p:spPr>
          <a:xfrm>
            <a:off x="849447" y="1804650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slc run</a:t>
            </a:r>
          </a:p>
        </p:txBody>
      </p:sp>
      <p:sp>
        <p:nvSpPr>
          <p:cNvPr id="234" name="Shape 234"/>
          <p:cNvSpPr txBox="1"/>
          <p:nvPr>
            <p:ph idx="3" type="title"/>
          </p:nvPr>
        </p:nvSpPr>
        <p:spPr>
          <a:xfrm>
            <a:off x="849447" y="3338850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slc loopback:relation</a:t>
            </a:r>
          </a:p>
        </p:txBody>
      </p:sp>
      <p:sp>
        <p:nvSpPr>
          <p:cNvPr id="235" name="Shape 235"/>
          <p:cNvSpPr txBox="1"/>
          <p:nvPr>
            <p:ph idx="4" type="title"/>
          </p:nvPr>
        </p:nvSpPr>
        <p:spPr>
          <a:xfrm>
            <a:off x="849447" y="2571750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slc loopback:model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808250" y="1954650"/>
            <a:ext cx="5527499" cy="123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6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&lt;/repaso&gt;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0" y="213582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¿Y la persistencia?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969" y="123650"/>
            <a:ext cx="2835199" cy="17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600" y="124172"/>
            <a:ext cx="2716050" cy="14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675" y="3257610"/>
            <a:ext cx="3088850" cy="12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750" y="1831975"/>
            <a:ext cx="3431223" cy="11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4975" y="2651900"/>
            <a:ext cx="1906249" cy="190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7400" y="3531017"/>
            <a:ext cx="1471450" cy="793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445" y="0"/>
            <a:ext cx="50371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750" y="1831975"/>
            <a:ext cx="3431223" cy="1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0" y="157552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huMONGOus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478500" y="2404850"/>
            <a:ext cx="8187000" cy="85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3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http://www.mongodb.com/what-is-mongodb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803900" y="4097350"/>
            <a:ext cx="55361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hey! pssst! “Robomongo”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094" y="0"/>
            <a:ext cx="4061809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7664" y="0"/>
            <a:ext cx="36486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0"/>
            <a:ext cx="34575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6">
            <a:alphaModFix/>
          </a:blip>
          <a:srcRect b="0" l="28443" r="0" t="0"/>
          <a:stretch/>
        </p:blipFill>
        <p:spPr>
          <a:xfrm>
            <a:off x="5828850" y="2723375"/>
            <a:ext cx="3523750" cy="27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482623"/>
            <a:ext cx="2730349" cy="362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6325" y="0"/>
            <a:ext cx="2730351" cy="27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 b="0" l="0" r="0" t="5249"/>
          <a:stretch/>
        </p:blipFill>
        <p:spPr>
          <a:xfrm>
            <a:off x="571050" y="1056775"/>
            <a:ext cx="3197999" cy="30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/>
          <p:nvPr>
            <p:ph idx="1" type="subTitle"/>
          </p:nvPr>
        </p:nvSpPr>
        <p:spPr>
          <a:xfrm>
            <a:off x="4418125" y="263700"/>
            <a:ext cx="4342199" cy="46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var YO = [</a:t>
            </a:r>
          </a:p>
          <a:p>
            <a:pPr indent="0" lvl="0" marL="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t/>
            </a:r>
            <a:endParaRPr b="1" baseline="0" i="0" sz="3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t/>
            </a:r>
            <a:endParaRPr b="1" baseline="0" i="0" sz="36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t/>
            </a:r>
            <a:endParaRPr b="0" baseline="0" i="0" sz="30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Shape 46"/>
          <p:cNvSpPr txBox="1"/>
          <p:nvPr>
            <p:ph idx="2" type="subTitle"/>
          </p:nvPr>
        </p:nvSpPr>
        <p:spPr>
          <a:xfrm>
            <a:off x="4813225" y="938700"/>
            <a:ext cx="3552000" cy="3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Felipe torres ”,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@fforres ”,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Nerd”,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MEAN stack developer ”,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YO </a:t>
            </a:r>
            <a:r>
              <a:rPr b="1" baseline="0" i="0" lang="es" sz="1800" u="sng" cap="none" strike="noStrike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&lt;3</a:t>
            </a: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JS ”,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 </a:t>
            </a:r>
            <a:r>
              <a:rPr b="1" baseline="0" i="0" lang="es" sz="1800" u="none" cap="none" strike="noStrike">
                <a:solidFill>
                  <a:srgbClr val="82CC28"/>
                </a:solidFill>
                <a:latin typeface="Roboto"/>
                <a:ea typeface="Roboto"/>
                <a:cs typeface="Roboto"/>
                <a:sym typeface="Roboto"/>
              </a:rPr>
              <a:t>NodersCL</a:t>
            </a:r>
            <a:r>
              <a:rPr b="1" baseline="0" i="0" lang="es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”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849447" y="1740050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		slc loopback:datasource</a:t>
            </a:r>
          </a:p>
        </p:txBody>
      </p:sp>
      <p:sp>
        <p:nvSpPr>
          <p:cNvPr id="288" name="Shape 288"/>
          <p:cNvSpPr txBox="1"/>
          <p:nvPr>
            <p:ph idx="2" type="title"/>
          </p:nvPr>
        </p:nvSpPr>
        <p:spPr>
          <a:xfrm>
            <a:off x="54449" y="2800175"/>
            <a:ext cx="903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5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npm install loopback-connector-mongodb --save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2614629"/>
            <a:ext cx="1745322" cy="171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" y="817100"/>
            <a:ext cx="1745322" cy="179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727" y="1313099"/>
            <a:ext cx="2379274" cy="25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709" y="1385629"/>
            <a:ext cx="1779177" cy="2372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Shape 297"/>
          <p:cNvCxnSpPr/>
          <p:nvPr/>
        </p:nvCxnSpPr>
        <p:spPr>
          <a:xfrm>
            <a:off x="3327300" y="1149300"/>
            <a:ext cx="2724300" cy="8229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8" name="Shape 298"/>
          <p:cNvCxnSpPr/>
          <p:nvPr/>
        </p:nvCxnSpPr>
        <p:spPr>
          <a:xfrm>
            <a:off x="3867625" y="2488300"/>
            <a:ext cx="2106000" cy="69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9" name="Shape 299"/>
          <p:cNvCxnSpPr/>
          <p:nvPr/>
        </p:nvCxnSpPr>
        <p:spPr>
          <a:xfrm flipH="1" rot="10800000">
            <a:off x="3398250" y="3011349"/>
            <a:ext cx="2726700" cy="102540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849447" y="2158625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Autenticación y ACL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2413"/>
            <a:ext cx="9144000" cy="571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849447" y="2158625"/>
            <a:ext cx="7445099" cy="767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$ slc arc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0" y="3829325"/>
            <a:ext cx="9144000" cy="767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What!?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725" y="559800"/>
            <a:ext cx="5400524" cy="30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291300" y="346650"/>
            <a:ext cx="8561400" cy="4450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Repaso de NodeJS, Industria, comandos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Modelos, Relaciones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API Explorer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MongoDB y Robomongo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Estructura de carpetas (model-config.json)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Usuarios / Autenticación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ACL (101)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s" sz="2400">
                <a:latin typeface="Roboto"/>
                <a:ea typeface="Roboto"/>
                <a:cs typeface="Roboto"/>
                <a:sym typeface="Roboto"/>
              </a:rPr>
              <a:t>MAGIA!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b="0" l="22458" r="23372" t="0"/>
          <a:stretch/>
        </p:blipFill>
        <p:spPr>
          <a:xfrm>
            <a:off x="2748411" y="1222225"/>
            <a:ext cx="976399" cy="89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>
            <p:ph type="title"/>
          </p:nvPr>
        </p:nvSpPr>
        <p:spPr>
          <a:xfrm>
            <a:off x="4459925" y="1321425"/>
            <a:ext cx="4284298" cy="7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4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slack@noders.cl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7500" y="2736550"/>
            <a:ext cx="976399" cy="8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5625" y="2736548"/>
            <a:ext cx="861974" cy="8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4459925" y="2762686"/>
            <a:ext cx="3005699" cy="809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4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nodersCL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524" y="2737900"/>
            <a:ext cx="1273876" cy="127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5075" y="2737900"/>
            <a:ext cx="1273875" cy="1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0637" y="2737900"/>
            <a:ext cx="1273875" cy="1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975" y="2737900"/>
            <a:ext cx="1273874" cy="12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6192" y="2737900"/>
            <a:ext cx="1509481" cy="1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5487" y="644595"/>
            <a:ext cx="4833024" cy="1561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236" y="504750"/>
            <a:ext cx="5737524" cy="28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title"/>
          </p:nvPr>
        </p:nvSpPr>
        <p:spPr>
          <a:xfrm>
            <a:off x="1808250" y="3722025"/>
            <a:ext cx="5527498" cy="7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slack@noders.cl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08250" y="1609300"/>
            <a:ext cx="5527498" cy="123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lang="e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Backends y APIs con Loopback - </a:t>
            </a: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Clase 2</a:t>
            </a:r>
          </a:p>
        </p:txBody>
      </p:sp>
      <p:sp>
        <p:nvSpPr>
          <p:cNvPr id="68" name="Shape 68"/>
          <p:cNvSpPr txBox="1"/>
          <p:nvPr>
            <p:ph idx="2" type="title"/>
          </p:nvPr>
        </p:nvSpPr>
        <p:spPr>
          <a:xfrm>
            <a:off x="3411750" y="3470700"/>
            <a:ext cx="2320500" cy="333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baseline="0" i="0" lang="es" sz="1400" u="none" cap="none" strike="noStrike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@ffores</a:t>
            </a:r>
            <a:r>
              <a:rPr b="1" baseline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 </a:t>
            </a:r>
            <a:r>
              <a:rPr b="1" baseline="0" i="0" lang="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/ Noders.cl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808250" y="1954650"/>
            <a:ext cx="5527499" cy="123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es" sz="6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&lt;repaso&gt;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00" y="904337"/>
            <a:ext cx="1232949" cy="12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209" y="1353577"/>
            <a:ext cx="1567374" cy="156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900" y="495762"/>
            <a:ext cx="1232949" cy="12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475" y="1406748"/>
            <a:ext cx="1898874" cy="14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412" y="2630298"/>
            <a:ext cx="1353975" cy="15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5419525" y="2216300"/>
            <a:ext cx="726900" cy="4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s"/>
              <a:t>HTML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12" y="2238350"/>
            <a:ext cx="1154999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DATA</a:t>
            </a:r>
          </a:p>
        </p:txBody>
      </p:sp>
      <p:sp>
        <p:nvSpPr>
          <p:cNvPr id="90" name="Shape 90"/>
          <p:cNvSpPr/>
          <p:nvPr/>
        </p:nvSpPr>
        <p:spPr>
          <a:xfrm>
            <a:off x="5355125" y="1980825"/>
            <a:ext cx="1233000" cy="3128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3174984" y="3033400"/>
            <a:ext cx="1399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1" lang="es" sz="1800"/>
              <a:t>APP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s" sz="1800"/>
              <a:t>SERVER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